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84" r:id="rId1"/>
  </p:sldMasterIdLst>
  <p:sldIdLst>
    <p:sldId id="261" r:id="rId2"/>
    <p:sldId id="256" r:id="rId3"/>
    <p:sldId id="285" r:id="rId4"/>
    <p:sldId id="267" r:id="rId5"/>
    <p:sldId id="286" r:id="rId6"/>
    <p:sldId id="269" r:id="rId7"/>
    <p:sldId id="287" r:id="rId8"/>
    <p:sldId id="288" r:id="rId9"/>
    <p:sldId id="290" r:id="rId10"/>
    <p:sldId id="291" r:id="rId11"/>
    <p:sldId id="292" r:id="rId12"/>
    <p:sldId id="293" r:id="rId13"/>
    <p:sldId id="294" r:id="rId14"/>
    <p:sldId id="295" r:id="rId15"/>
    <p:sldId id="277" r:id="rId16"/>
    <p:sldId id="279" r:id="rId17"/>
    <p:sldId id="280" r:id="rId18"/>
    <p:sldId id="281" r:id="rId19"/>
    <p:sldId id="282" r:id="rId20"/>
    <p:sldId id="28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KmNSjbuAMvLoPtyZCElElg==" hashData="us1xluwL46fh6a+b6OnhiJmdGPLDCQtcTJqU7wqAw0LW8ufrW1TbkZcHTnkgshPhBbjMhq7gI1Be2YzeV4SENA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B464-1EA7-4209-93E3-EFF2C97F3913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DECC1188-DE3C-45C8-8C32-6E02360B8F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7560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B464-1EA7-4209-93E3-EFF2C97F3913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C1188-DE3C-45C8-8C32-6E02360B8F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5488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B464-1EA7-4209-93E3-EFF2C97F3913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C1188-DE3C-45C8-8C32-6E02360B8F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6657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B464-1EA7-4209-93E3-EFF2C97F3913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C1188-DE3C-45C8-8C32-6E02360B8F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1280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B464-1EA7-4209-93E3-EFF2C97F3913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C1188-DE3C-45C8-8C32-6E02360B8F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0761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B464-1EA7-4209-93E3-EFF2C97F3913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C1188-DE3C-45C8-8C32-6E02360B8F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6016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B464-1EA7-4209-93E3-EFF2C97F3913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C1188-DE3C-45C8-8C32-6E02360B8F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81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B464-1EA7-4209-93E3-EFF2C97F3913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C1188-DE3C-45C8-8C32-6E02360B8F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6348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B464-1EA7-4209-93E3-EFF2C97F3913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C1188-DE3C-45C8-8C32-6E02360B8F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3958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B464-1EA7-4209-93E3-EFF2C97F3913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C1188-DE3C-45C8-8C32-6E02360B8F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231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C8C3B464-1EA7-4209-93E3-EFF2C97F3913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C1188-DE3C-45C8-8C32-6E02360B8F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6864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3B464-1EA7-4209-93E3-EFF2C97F3913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ECC1188-DE3C-45C8-8C32-6E02360B8F8E}" type="slidenum">
              <a:rPr lang="en-IN" smtClean="0"/>
              <a:t>‹#›</a:t>
            </a:fld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0207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85" r:id="rId1"/>
    <p:sldLayoutId id="2147484386" r:id="rId2"/>
    <p:sldLayoutId id="2147484387" r:id="rId3"/>
    <p:sldLayoutId id="2147484388" r:id="rId4"/>
    <p:sldLayoutId id="2147484389" r:id="rId5"/>
    <p:sldLayoutId id="2147484390" r:id="rId6"/>
    <p:sldLayoutId id="2147484391" r:id="rId7"/>
    <p:sldLayoutId id="2147484392" r:id="rId8"/>
    <p:sldLayoutId id="2147484393" r:id="rId9"/>
    <p:sldLayoutId id="2147484394" r:id="rId10"/>
    <p:sldLayoutId id="2147484395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bin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bin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bin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bin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bin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bin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bin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2DE598D-939D-41B2-AE63-61141B042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8739" y="332526"/>
            <a:ext cx="4603773" cy="3004120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685802-A6E8-4340-A72D-500736FEE8FC}"/>
              </a:ext>
            </a:extLst>
          </p:cNvPr>
          <p:cNvSpPr txBox="1"/>
          <p:nvPr/>
        </p:nvSpPr>
        <p:spPr>
          <a:xfrm>
            <a:off x="1916144" y="-548559"/>
            <a:ext cx="8882708" cy="14700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>
                <a:solidFill>
                  <a:schemeClr val="bg1"/>
                </a:solidFill>
                <a:latin typeface="Bahnschrift Condensed" panose="020B0502040204020203" pitchFamily="34" charset="0"/>
              </a:rPr>
              <a:t>CNN-BASED SUSICIOUS </a:t>
            </a:r>
            <a:r>
              <a:rPr lang="en-IN" sz="40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ACTIVITY IDENTIFICATION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FA6400-06B8-4219-84F2-DC576698FC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7098" y="775400"/>
            <a:ext cx="6400800" cy="1752600"/>
          </a:xfrm>
        </p:spPr>
        <p:txBody>
          <a:bodyPr>
            <a:normAutofit/>
          </a:bodyPr>
          <a:lstStyle/>
          <a:p>
            <a:r>
              <a:rPr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A Deep Learning Approach for Surveillance Systems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4D1CDB-8601-40BC-A5A5-A40EB6C8592C}"/>
              </a:ext>
            </a:extLst>
          </p:cNvPr>
          <p:cNvSpPr/>
          <p:nvPr/>
        </p:nvSpPr>
        <p:spPr>
          <a:xfrm>
            <a:off x="3157098" y="1524445"/>
            <a:ext cx="58704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1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2400" b="1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under the guidance of  </a:t>
            </a:r>
            <a:endParaRPr lang="en-IN" b="1" i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A875A5-7E3E-4AC8-8C9A-261FE992498C}"/>
              </a:ext>
            </a:extLst>
          </p:cNvPr>
          <p:cNvSpPr/>
          <p:nvPr/>
        </p:nvSpPr>
        <p:spPr>
          <a:xfrm>
            <a:off x="2814396" y="2139908"/>
            <a:ext cx="7174555" cy="11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SK.ALTHAF HUSSAIN BASHA </a:t>
            </a:r>
            <a:r>
              <a:rPr lang="en-IN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M.Tech., Ph.D. </a:t>
            </a:r>
          </a:p>
          <a:p>
            <a:pPr algn="ctr">
              <a:lnSpc>
                <a:spcPct val="150000"/>
              </a:lnSpc>
            </a:pPr>
            <a:r>
              <a:rPr lang="en-IN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                                                                               </a:t>
            </a:r>
          </a:p>
          <a:p>
            <a:pPr algn="ctr">
              <a:lnSpc>
                <a:spcPct val="150000"/>
              </a:lnSpc>
            </a:pPr>
            <a:r>
              <a:rPr lang="en-IN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 AND ENGINEERING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DECFE1-903C-4C31-AEDF-8AC3A79D02C4}"/>
              </a:ext>
            </a:extLst>
          </p:cNvPr>
          <p:cNvSpPr/>
          <p:nvPr/>
        </p:nvSpPr>
        <p:spPr>
          <a:xfrm>
            <a:off x="1619108" y="3495060"/>
            <a:ext cx="76494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SHAIK YASEEN                                                                             21JU1A05J7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85F90F-AA63-4FAA-959B-B8C9F03C2639}"/>
              </a:ext>
            </a:extLst>
          </p:cNvPr>
          <p:cNvSpPr/>
          <p:nvPr/>
        </p:nvSpPr>
        <p:spPr>
          <a:xfrm>
            <a:off x="1619106" y="3937195"/>
            <a:ext cx="79177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KATAKAM YASWANTH                                                              21JU1A05J8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1108EF-5EB4-423B-90B2-C5C0224805AD}"/>
              </a:ext>
            </a:extLst>
          </p:cNvPr>
          <p:cNvSpPr/>
          <p:nvPr/>
        </p:nvSpPr>
        <p:spPr>
          <a:xfrm>
            <a:off x="1595954" y="4390449"/>
            <a:ext cx="77486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DEVANDLA VENKATESWARLU                                               22JU5A0505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ECE04F-975E-4B29-B64F-6EA092DFD71E}"/>
              </a:ext>
            </a:extLst>
          </p:cNvPr>
          <p:cNvSpPr/>
          <p:nvPr/>
        </p:nvSpPr>
        <p:spPr>
          <a:xfrm>
            <a:off x="1627126" y="4828314"/>
            <a:ext cx="7563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THANNEERU VINAY                                                                   21JU1A05J2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45517E-3FD8-4D8F-87F8-433879DD61A9}"/>
              </a:ext>
            </a:extLst>
          </p:cNvPr>
          <p:cNvSpPr/>
          <p:nvPr/>
        </p:nvSpPr>
        <p:spPr>
          <a:xfrm>
            <a:off x="2695858" y="6178256"/>
            <a:ext cx="76494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Lucida Sans Typewriter" panose="020B05090305040302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KRISHNA CHAITANYA INSTITUTE OF TECHNOLOGY AND SCIENCES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085569-6520-4C7F-BA91-D9FEDC78A356}"/>
              </a:ext>
            </a:extLst>
          </p:cNvPr>
          <p:cNvSpPr txBox="1"/>
          <p:nvPr/>
        </p:nvSpPr>
        <p:spPr>
          <a:xfrm>
            <a:off x="2993241" y="6451004"/>
            <a:ext cx="83170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(Approved by AICTE, New Delhi &amp; Affiliated To JNTU, KAKINADA, Accredited by NAAC)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8962902-ECF3-4B8C-8B71-F3FD40C2353B}"/>
              </a:ext>
            </a:extLst>
          </p:cNvPr>
          <p:cNvCxnSpPr>
            <a:cxnSpLocks/>
          </p:cNvCxnSpPr>
          <p:nvPr/>
        </p:nvCxnSpPr>
        <p:spPr>
          <a:xfrm>
            <a:off x="2695858" y="1280282"/>
            <a:ext cx="7883403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563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659E8E5-EA80-411D-A496-91E34834A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54" y="665546"/>
            <a:ext cx="9236599" cy="6192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4D3F11-1EFC-4602-AC7A-21F0E788D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863" y="1255645"/>
            <a:ext cx="4261186" cy="556139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82E8F3C-440F-44F4-A61E-D3302EACFED1}"/>
              </a:ext>
            </a:extLst>
          </p:cNvPr>
          <p:cNvSpPr txBox="1">
            <a:spLocks/>
          </p:cNvSpPr>
          <p:nvPr/>
        </p:nvSpPr>
        <p:spPr>
          <a:xfrm>
            <a:off x="789432" y="657813"/>
            <a:ext cx="8229600" cy="63527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 dirty="0">
                <a:solidFill>
                  <a:schemeClr val="bg1"/>
                </a:solidFill>
                <a:latin typeface="Lucida Sans Typewriter" panose="020B0509030504030204" pitchFamily="49" charset="0"/>
              </a:rPr>
              <a:t>Implémentation </a:t>
            </a:r>
            <a:r>
              <a:rPr lang="fr-FR" sz="24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Module 1: Admin Login</a:t>
            </a:r>
            <a:endParaRPr lang="fr-FR" sz="2400" b="1" dirty="0">
              <a:solidFill>
                <a:schemeClr val="bg1"/>
              </a:solidFill>
              <a:latin typeface="Lucida Sans Typewriter" panose="020B0509030504030204" pitchFamily="49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C0245102-BF26-49BA-9009-34F57CFABE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656" y="1261591"/>
            <a:ext cx="12451080" cy="4196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Provides secure access to the system for administrators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Admin authentication via username and password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Default credentials:</a:t>
            </a:r>
          </a:p>
          <a:p>
            <a:pPr marL="742950" lvl="1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Username: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 admin</a:t>
            </a:r>
          </a:p>
          <a:p>
            <a:pPr marL="742950" lvl="1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Password: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 admin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Redirects to admin dashboard upon successful login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Prevents unauthorized access to core functionalities like: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Training the model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Uploading and testing videos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80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8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4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0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3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6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  <p:bldP spid="10" grpId="0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659E8E5-EA80-411D-A496-91E34834A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54" y="665546"/>
            <a:ext cx="9236599" cy="6192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4D3F11-1EFC-4602-AC7A-21F0E788D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863" y="1255645"/>
            <a:ext cx="4261186" cy="556139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0213698-058B-4626-80C1-C1E9E0BF4B32}"/>
              </a:ext>
            </a:extLst>
          </p:cNvPr>
          <p:cNvSpPr txBox="1">
            <a:spLocks/>
          </p:cNvSpPr>
          <p:nvPr/>
        </p:nvSpPr>
        <p:spPr>
          <a:xfrm>
            <a:off x="764879" y="710239"/>
            <a:ext cx="8229600" cy="582852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solidFill>
                  <a:schemeClr val="bg1"/>
                </a:solidFill>
                <a:latin typeface="Lucida Sans Typewriter" panose="020B0509030504030204" pitchFamily="49" charset="0"/>
              </a:rPr>
              <a:t>Implementation </a:t>
            </a:r>
            <a:r>
              <a:rPr lang="en-IN" sz="24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Module 2: Video Upload</a:t>
            </a:r>
            <a:endParaRPr lang="en-IN" sz="2400" b="1" dirty="0">
              <a:solidFill>
                <a:schemeClr val="bg1"/>
              </a:solidFill>
              <a:latin typeface="Lucida Sans Typewriter" panose="020B0509030504030204" pitchFamily="49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6E22041-FC10-43C4-850E-093338577F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171" y="1560696"/>
            <a:ext cx="11380559" cy="2534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User-friendly interface for uploading surveillance videos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Allows selection of video files from local system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Supported formats: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 .mp4, .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avi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, .mov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Uploaded video is processed frame-by-frame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Prepares data for analysis by the CNN model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Enables real-time or batch detection of suspicious activity</a:t>
            </a:r>
          </a:p>
        </p:txBody>
      </p:sp>
    </p:spTree>
    <p:extLst>
      <p:ext uri="{BB962C8B-B14F-4D97-AF65-F5344CB8AC3E}">
        <p14:creationId xmlns:p14="http://schemas.microsoft.com/office/powerpoint/2010/main" val="383656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  <p:bldP spid="8" grpId="0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659E8E5-EA80-411D-A496-91E34834A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54" y="665546"/>
            <a:ext cx="9236599" cy="6192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4D3F11-1EFC-4602-AC7A-21F0E788D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863" y="1255645"/>
            <a:ext cx="4261186" cy="5561395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219D2A4-988B-4C25-AE90-CCEEE77EA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717" y="1484521"/>
            <a:ext cx="11905391" cy="3365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CNN model trained on labeled videos of suspicious activities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Activity classes include: Fight, Fire, Theft, Shooting, etc.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Dataset split: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80%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 for training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20%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 for testing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Model learns to extract spatial features from video frames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Achieved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99% accuracy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 on test dataset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Training initiated via “Train CNN Algorithm” option in admin panel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865F09-E798-4C66-8EDB-F3442ABB333D}"/>
              </a:ext>
            </a:extLst>
          </p:cNvPr>
          <p:cNvSpPr txBox="1">
            <a:spLocks/>
          </p:cNvSpPr>
          <p:nvPr/>
        </p:nvSpPr>
        <p:spPr>
          <a:xfrm>
            <a:off x="949610" y="723411"/>
            <a:ext cx="8229600" cy="578916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solidFill>
                  <a:schemeClr val="bg1"/>
                </a:solidFill>
                <a:latin typeface="Lucida Sans Typewriter" panose="020B0509030504030204" pitchFamily="49" charset="0"/>
              </a:rPr>
              <a:t>Implementation </a:t>
            </a:r>
            <a:r>
              <a:rPr lang="en-IN" sz="24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Module 3: CNN Training</a:t>
            </a:r>
            <a:endParaRPr lang="en-IN" sz="2400" b="1" dirty="0">
              <a:solidFill>
                <a:schemeClr val="bg1"/>
              </a:solidFill>
              <a:latin typeface="Lucida Sans Typewriter" panose="020B05090305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8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0" grpId="0"/>
      <p:bldP spid="1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659E8E5-EA80-411D-A496-91E34834A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54" y="665546"/>
            <a:ext cx="9236599" cy="6192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4D3F11-1EFC-4602-AC7A-21F0E788D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863" y="1255645"/>
            <a:ext cx="4261186" cy="556139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9349964-C2A7-4B63-967C-F6AAACFC3161}"/>
              </a:ext>
            </a:extLst>
          </p:cNvPr>
          <p:cNvSpPr txBox="1">
            <a:spLocks/>
          </p:cNvSpPr>
          <p:nvPr/>
        </p:nvSpPr>
        <p:spPr>
          <a:xfrm>
            <a:off x="876638" y="659440"/>
            <a:ext cx="8229600" cy="68907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solidFill>
                  <a:schemeClr val="bg1"/>
                </a:solidFill>
                <a:latin typeface="Lucida Sans Typewriter" panose="020B0509030504030204" pitchFamily="49" charset="0"/>
              </a:rPr>
              <a:t>Implementation </a:t>
            </a:r>
            <a:r>
              <a:rPr lang="en-IN" sz="24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Module 4: Activity Detection </a:t>
            </a:r>
            <a:endParaRPr lang="en-IN" sz="2400" b="1" dirty="0">
              <a:solidFill>
                <a:schemeClr val="bg1"/>
              </a:solidFill>
              <a:latin typeface="Lucida Sans Typewriter" panose="020B0509030504030204" pitchFamily="49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2A4D44CC-91AA-427E-AB81-1D5B30BF7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228" y="1600725"/>
            <a:ext cx="11981469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Initiated after model training is complete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aramond" panose="02020404030301010803" pitchFamily="18" charset="0"/>
            </a:endParaRPr>
          </a:p>
          <a:p>
            <a:pPr marL="1657350" lvl="3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Uploaded video is converted into individual frames</a:t>
            </a:r>
          </a:p>
          <a:p>
            <a:pPr marL="1657350" lvl="3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Each frame is passed through the trained CNN for analysis</a:t>
            </a: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Detection pipeline: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aramond" panose="02020404030301010803" pitchFamily="18" charset="0"/>
            </a:endParaRPr>
          </a:p>
          <a:p>
            <a:pPr marL="1657350" lvl="3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Frame extraction</a:t>
            </a:r>
          </a:p>
          <a:p>
            <a:pPr marL="1657350" lvl="3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Preprocessing</a:t>
            </a:r>
          </a:p>
          <a:p>
            <a:pPr marL="1657350" lvl="3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CNN prediction</a:t>
            </a:r>
          </a:p>
          <a:p>
            <a:pPr marL="1657350" lvl="3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Display of classification result on video</a:t>
            </a:r>
          </a:p>
          <a:p>
            <a:pPr marL="1657350" lvl="3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Detection continues until end of video or manual stop (q key)</a:t>
            </a:r>
          </a:p>
          <a:p>
            <a:pPr marL="1657350" lvl="3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Supports live feedback with visual alerts for detected threats</a:t>
            </a:r>
          </a:p>
          <a:p>
            <a:pPr marL="1657350" lvl="3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Designed to work with different video sources and qualities</a:t>
            </a:r>
          </a:p>
        </p:txBody>
      </p:sp>
    </p:spTree>
    <p:extLst>
      <p:ext uri="{BB962C8B-B14F-4D97-AF65-F5344CB8AC3E}">
        <p14:creationId xmlns:p14="http://schemas.microsoft.com/office/powerpoint/2010/main" val="1323293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  <p:bldP spid="8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659E8E5-EA80-411D-A496-91E34834A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54" y="665546"/>
            <a:ext cx="9236599" cy="6192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4D3F11-1EFC-4602-AC7A-21F0E788D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863" y="1255645"/>
            <a:ext cx="4261186" cy="556139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B14DBF7-0099-4C61-856C-CEB78B481661}"/>
              </a:ext>
            </a:extLst>
          </p:cNvPr>
          <p:cNvSpPr txBox="1">
            <a:spLocks/>
          </p:cNvSpPr>
          <p:nvPr/>
        </p:nvSpPr>
        <p:spPr>
          <a:xfrm>
            <a:off x="969932" y="661286"/>
            <a:ext cx="8229600" cy="659514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solidFill>
                  <a:schemeClr val="bg1"/>
                </a:solidFill>
                <a:latin typeface="Lucida Sans Typewriter" panose="020B0509030504030204" pitchFamily="49" charset="0"/>
              </a:rPr>
              <a:t>Testing and Validation 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5744E751-D34E-468F-BF13-1753F9FC44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729" y="1548662"/>
            <a:ext cx="1186616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Dataset Source: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 Publicly available surveillance and activity videos</a:t>
            </a: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Training Video Folder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 includes labeled clips for each suspicious activity</a:t>
            </a: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Activity Classes Used: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aramond" panose="02020404030301010803" pitchFamily="18" charset="0"/>
            </a:endParaRPr>
          </a:p>
          <a:p>
            <a:pPr marL="3028950" lvl="6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Fight</a:t>
            </a:r>
          </a:p>
          <a:p>
            <a:pPr marL="3028950" lvl="6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Fire</a:t>
            </a:r>
          </a:p>
          <a:p>
            <a:pPr marL="3028950" lvl="6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Burglary</a:t>
            </a:r>
          </a:p>
          <a:p>
            <a:pPr marL="3028950" lvl="6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Shooting</a:t>
            </a:r>
          </a:p>
          <a:p>
            <a:pPr marL="3028950" lvl="6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Theft</a:t>
            </a: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Videos represent varied environments and angles for robustness</a:t>
            </a: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Model trained on 80% of data, tested on remaining 20%</a:t>
            </a: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Aim: Ensure system generalizes well across diverse scenarios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4CC02837-7A37-4674-8D16-D8DE3A79CD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795" y="1548661"/>
            <a:ext cx="11819026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Model Accuracy: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 Achieved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99% accuracy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 on test dataset</a:t>
            </a: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Evaluation Metrics: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aramond" panose="02020404030301010803" pitchFamily="18" charset="0"/>
            </a:endParaRP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Precision: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 High – few false positives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Recall: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 High – most suspicious events correctly detected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F1-Score: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 Balanced score reflecting strong model performance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Consistent results across different activity classes (Fight, Fire, etc.)</a:t>
            </a: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Detection performance remains robust under: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Varying lighting conditions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Different camera angles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Background noise and motion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Demonstrates model reliability for real-time applications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FE8D211-4831-49C2-A8EB-9454510062FF}"/>
              </a:ext>
            </a:extLst>
          </p:cNvPr>
          <p:cNvGrpSpPr/>
          <p:nvPr/>
        </p:nvGrpSpPr>
        <p:grpSpPr>
          <a:xfrm>
            <a:off x="247322" y="665132"/>
            <a:ext cx="9236599" cy="6192454"/>
            <a:chOff x="243054" y="665546"/>
            <a:chExt cx="9236599" cy="619245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CF8D153-1BA6-4CC3-9C81-E83744E6C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054" y="665546"/>
              <a:ext cx="9236599" cy="619245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52E666C-6EC4-4CF6-85F6-F42B589FC2F8}"/>
                </a:ext>
              </a:extLst>
            </p:cNvPr>
            <p:cNvSpPr txBox="1"/>
            <p:nvPr/>
          </p:nvSpPr>
          <p:spPr>
            <a:xfrm>
              <a:off x="1111166" y="1001732"/>
              <a:ext cx="657442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2400" b="1" dirty="0">
                  <a:solidFill>
                    <a:schemeClr val="bg1"/>
                  </a:solidFill>
                  <a:latin typeface="Garamond" panose="02020404030301010803" pitchFamily="18" charset="0"/>
                </a:rPr>
                <a:t>Results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B91A7D7-17C4-40C9-8A7C-851D22BA20A6}"/>
                </a:ext>
              </a:extLst>
            </p:cNvPr>
            <p:cNvSpPr txBox="1"/>
            <p:nvPr/>
          </p:nvSpPr>
          <p:spPr>
            <a:xfrm>
              <a:off x="1342665" y="2703603"/>
              <a:ext cx="657442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800" dirty="0">
                  <a:solidFill>
                    <a:schemeClr val="bg1"/>
                  </a:solidFill>
                  <a:effectLst/>
                  <a:latin typeface="Garamond" panose="02020404030301010803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To run project double click on run.bat file to start web server</a:t>
              </a:r>
              <a:endParaRPr lang="en-IN" sz="18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IN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E7D121A-8912-44B8-A37D-93CFA0F7ABE1}"/>
              </a:ext>
            </a:extLst>
          </p:cNvPr>
          <p:cNvGrpSpPr/>
          <p:nvPr/>
        </p:nvGrpSpPr>
        <p:grpSpPr>
          <a:xfrm>
            <a:off x="-1329160" y="70381"/>
            <a:ext cx="15058663" cy="8432157"/>
            <a:chOff x="-1433332" y="-231494"/>
            <a:chExt cx="15058663" cy="843215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B625DB3-87FA-45CB-A073-225405B77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33332" y="-231494"/>
              <a:ext cx="15058663" cy="843215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51572C5-B614-4950-BADF-C89560618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46589" y="1586222"/>
              <a:ext cx="7812911" cy="4007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131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7 L -0.79597 -0.01713 " pathEditMode="relative" rAng="0" ptsTypes="AA">
                                      <p:cBhvr>
                                        <p:cTn id="16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805" y="-856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7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000"/>
                            </p:stCondLst>
                            <p:childTnLst>
                              <p:par>
                                <p:cTn id="17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  <p:bldP spid="12" grpId="0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5070A92-E372-4906-A98B-0456BE5DD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9160" y="0"/>
            <a:ext cx="15058663" cy="84321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8261977-2614-46C6-BAD4-D011688FE4C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35264" y="1831396"/>
            <a:ext cx="7812912" cy="400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4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B35DFA-8E1B-45EC-9CD7-6AA34798983E}"/>
              </a:ext>
            </a:extLst>
          </p:cNvPr>
          <p:cNvGrpSpPr/>
          <p:nvPr/>
        </p:nvGrpSpPr>
        <p:grpSpPr>
          <a:xfrm>
            <a:off x="-1329160" y="0"/>
            <a:ext cx="15058663" cy="8432157"/>
            <a:chOff x="-1433332" y="-231494"/>
            <a:chExt cx="15058663" cy="843215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5070A92-E372-4906-A98B-0456BE5DD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33332" y="-231494"/>
              <a:ext cx="15058663" cy="843215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0FB7A9D-F21B-4A88-9C94-919CEF448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46589" y="1586222"/>
              <a:ext cx="7812911" cy="4007363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276B881-0B19-49E1-B2E2-66084063D11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250761" y="1760099"/>
            <a:ext cx="7812911" cy="412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1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B35DFA-8E1B-45EC-9CD7-6AA34798983E}"/>
              </a:ext>
            </a:extLst>
          </p:cNvPr>
          <p:cNvGrpSpPr/>
          <p:nvPr/>
        </p:nvGrpSpPr>
        <p:grpSpPr>
          <a:xfrm>
            <a:off x="-1329160" y="0"/>
            <a:ext cx="15058663" cy="8432157"/>
            <a:chOff x="-1433332" y="-231494"/>
            <a:chExt cx="15058663" cy="843215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5070A92-E372-4906-A98B-0456BE5DD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33332" y="-231494"/>
              <a:ext cx="15058663" cy="843215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0FB7A9D-F21B-4A88-9C94-919CEF448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46589" y="1586222"/>
              <a:ext cx="7812911" cy="4007363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8AEA50E-D349-4D88-962C-54991C94F28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250761" y="1817716"/>
            <a:ext cx="7812911" cy="400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6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B35DFA-8E1B-45EC-9CD7-6AA34798983E}"/>
              </a:ext>
            </a:extLst>
          </p:cNvPr>
          <p:cNvGrpSpPr/>
          <p:nvPr/>
        </p:nvGrpSpPr>
        <p:grpSpPr>
          <a:xfrm>
            <a:off x="-1329160" y="0"/>
            <a:ext cx="15058663" cy="8432157"/>
            <a:chOff x="-1433332" y="-231494"/>
            <a:chExt cx="15058663" cy="843215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5070A92-E372-4906-A98B-0456BE5DD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33332" y="-231494"/>
              <a:ext cx="15058663" cy="843215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0FB7A9D-F21B-4A88-9C94-919CEF448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46589" y="1586222"/>
              <a:ext cx="7812911" cy="4007363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933A700-0817-439E-B97E-EF62AFB0426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250761" y="1817716"/>
            <a:ext cx="7812911" cy="400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7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B35DFA-8E1B-45EC-9CD7-6AA34798983E}"/>
              </a:ext>
            </a:extLst>
          </p:cNvPr>
          <p:cNvGrpSpPr/>
          <p:nvPr/>
        </p:nvGrpSpPr>
        <p:grpSpPr>
          <a:xfrm>
            <a:off x="-1329160" y="0"/>
            <a:ext cx="15058663" cy="8432157"/>
            <a:chOff x="-1433332" y="-231494"/>
            <a:chExt cx="15058663" cy="843215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5070A92-E372-4906-A98B-0456BE5DD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33332" y="-231494"/>
              <a:ext cx="15058663" cy="843215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0FB7A9D-F21B-4A88-9C94-919CEF448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46589" y="1586222"/>
              <a:ext cx="7812911" cy="4007363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5746E73-EFFB-448D-A139-EFE7D59F8D1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250761" y="1817716"/>
            <a:ext cx="7832139" cy="40073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D4ED3E-7900-452F-BECF-D42D47A95B02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250761" y="1817715"/>
            <a:ext cx="7784070" cy="4007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E83965-DCF1-4A31-9C6A-57F26DC50799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2250761" y="1817715"/>
            <a:ext cx="7832139" cy="40073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619AB9-6D76-4C82-90B4-17A9EF843C02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2258985" y="1765629"/>
            <a:ext cx="7832139" cy="40594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1D3AF4-84D1-452E-A955-5268D17F3769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2250761" y="1765628"/>
            <a:ext cx="7812911" cy="40594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2B9B1E-C9A6-4EDB-B01B-6F33BEF82353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2248285" y="1765627"/>
            <a:ext cx="7851063" cy="40594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520B41-1CB1-466E-BAB8-20BEBC4294D3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2248285" y="1765627"/>
            <a:ext cx="7851063" cy="40594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3F934A-1717-41C2-8CC1-1CA941493C90}"/>
              </a:ext>
            </a:extLst>
          </p:cNvPr>
          <p:cNvPicPr/>
          <p:nvPr/>
        </p:nvPicPr>
        <p:blipFill>
          <a:blip r:embed="rId12"/>
          <a:stretch>
            <a:fillRect/>
          </a:stretch>
        </p:blipFill>
        <p:spPr>
          <a:xfrm>
            <a:off x="2258985" y="1765627"/>
            <a:ext cx="7851063" cy="405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53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723E31-2ED2-4776-931E-4A116C5A7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221" y="784428"/>
            <a:ext cx="9236599" cy="6192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5BDAB13-DF18-4287-A3B2-5586B88009AA}"/>
              </a:ext>
            </a:extLst>
          </p:cNvPr>
          <p:cNvSpPr txBox="1">
            <a:spLocks/>
          </p:cNvSpPr>
          <p:nvPr/>
        </p:nvSpPr>
        <p:spPr>
          <a:xfrm>
            <a:off x="3199745" y="833379"/>
            <a:ext cx="8229600" cy="60526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solidFill>
                  <a:schemeClr val="bg1"/>
                </a:solidFill>
                <a:latin typeface="Lucida Sans Typewriter" panose="020B0509030504030204" pitchFamily="49" charset="0"/>
              </a:rPr>
              <a:t>Introduction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9323A8-5456-4A14-A821-53E9C6ACBEA4}"/>
              </a:ext>
            </a:extLst>
          </p:cNvPr>
          <p:cNvSpPr txBox="1">
            <a:spLocks/>
          </p:cNvSpPr>
          <p:nvPr/>
        </p:nvSpPr>
        <p:spPr>
          <a:xfrm>
            <a:off x="3127708" y="1309810"/>
            <a:ext cx="8229600" cy="609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000" b="1" i="1" dirty="0">
                <a:solidFill>
                  <a:schemeClr val="bg1"/>
                </a:solidFill>
                <a:latin typeface="Lucida Sans Typewriter" panose="020B0509030504030204" pitchFamily="49" charset="0"/>
              </a:rPr>
              <a:t>Abstract 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8E16434-8401-4687-846F-7B2D48D15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7964" y="1918344"/>
            <a:ext cx="11236788" cy="294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CNN-based system for real-time detection of suspicious activities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Targets behaviors like unauthorized access, loitering, and aggression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Trained on diverse video datasets to distinguish normal vs. suspicious actions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Achieves high detection accuracy with optimized CNN architecture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Handles varying lighting, camera angles, and environmental noise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Reduces manual monitoring effort and human-related errors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Scalable, adaptable solution for modern surveillance systems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ED9043E-9B8A-4D53-92D1-7389330721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99158" y="1309810"/>
            <a:ext cx="413385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14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0.24479 -0.004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0" y="-2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-7.40741E-7 L -0.82695 -0.016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276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7A9CD8F-AD4C-4567-B381-34DBDFAC957B}"/>
              </a:ext>
            </a:extLst>
          </p:cNvPr>
          <p:cNvGrpSpPr/>
          <p:nvPr/>
        </p:nvGrpSpPr>
        <p:grpSpPr>
          <a:xfrm>
            <a:off x="-1433332" y="0"/>
            <a:ext cx="15058663" cy="8432157"/>
            <a:chOff x="-1329160" y="0"/>
            <a:chExt cx="15058663" cy="843215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FB35DFA-8E1B-45EC-9CD7-6AA34798983E}"/>
                </a:ext>
              </a:extLst>
            </p:cNvPr>
            <p:cNvGrpSpPr/>
            <p:nvPr/>
          </p:nvGrpSpPr>
          <p:grpSpPr>
            <a:xfrm>
              <a:off x="-1329160" y="0"/>
              <a:ext cx="15058663" cy="8432157"/>
              <a:chOff x="-1433332" y="-231494"/>
              <a:chExt cx="15058663" cy="8432157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F5070A92-E372-4906-A98B-0456BE5DD5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433332" y="-231494"/>
                <a:ext cx="15058663" cy="8432157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90FB7A9D-F21B-4A88-9C94-919CEF4482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6589" y="1586222"/>
                <a:ext cx="7812911" cy="4007363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4C94452-D05E-4775-87F8-4C98E90B2DCA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2269990" y="1817716"/>
              <a:ext cx="7793682" cy="4007363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9F617BC-EF37-4BD4-9690-147BE2C210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13402" y="658927"/>
            <a:ext cx="9236599" cy="6465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58207444-2F26-4E80-9D89-2B93B1B92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0141" y="1897674"/>
            <a:ext cx="8763065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CNNs show promising results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 in detecting suspicious activity in areas like surveillance, security, and fraud detection.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CNNs are good at learning spatial hierarchies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, which is ideal for analyzing images and videos.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They can extract and learn complex patterns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 from video data, helping to identify suspicious behavior.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Automatic feature learning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 reduces the need for manual feature engineering.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Useful in dynamic environments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, where suspicious activity patterns may vary.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E8F02B5-AB22-4673-9744-DADB100DF75A}"/>
              </a:ext>
            </a:extLst>
          </p:cNvPr>
          <p:cNvSpPr txBox="1">
            <a:spLocks/>
          </p:cNvSpPr>
          <p:nvPr/>
        </p:nvSpPr>
        <p:spPr>
          <a:xfrm>
            <a:off x="1816322" y="928466"/>
            <a:ext cx="8229600" cy="60526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solidFill>
                  <a:schemeClr val="bg1"/>
                </a:solidFill>
                <a:latin typeface="Lucida Sans Typewriter" panose="020B0509030504030204" pitchFamily="49" charset="0"/>
              </a:rPr>
              <a:t>Conclusion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47E0CF8-8071-4B6C-8077-8EC68F5000F1}"/>
              </a:ext>
            </a:extLst>
          </p:cNvPr>
          <p:cNvSpPr txBox="1">
            <a:spLocks/>
          </p:cNvSpPr>
          <p:nvPr/>
        </p:nvSpPr>
        <p:spPr>
          <a:xfrm>
            <a:off x="1848147" y="983194"/>
            <a:ext cx="8229600" cy="556046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solidFill>
                  <a:schemeClr val="bg1"/>
                </a:solidFill>
                <a:latin typeface="Lucida Sans Typewriter" panose="020B0509030504030204" pitchFamily="49" charset="0"/>
              </a:rPr>
              <a:t>Future Scope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CBB3BE-A357-471E-9D8D-6C5E76F91CB5}"/>
              </a:ext>
            </a:extLst>
          </p:cNvPr>
          <p:cNvSpPr txBox="1"/>
          <p:nvPr/>
        </p:nvSpPr>
        <p:spPr>
          <a:xfrm>
            <a:off x="1878627" y="1831447"/>
            <a:ext cx="9922213" cy="2130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  <a:latin typeface="Garamond" panose="02020404030301010803" pitchFamily="18" charset="0"/>
              </a:rPr>
              <a:t>Develop lightweight CNN architectures for resource-constrained and edge devices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  <a:latin typeface="Garamond" panose="02020404030301010803" pitchFamily="18" charset="0"/>
              </a:rPr>
              <a:t>Enhance interpretability to better understand model decisions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  <a:latin typeface="Garamond" panose="02020404030301010803" pitchFamily="18" charset="0"/>
              </a:rPr>
              <a:t>Implement strategies to reduce bias and improve fairness in training datasets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  <a:latin typeface="Garamond" panose="02020404030301010803" pitchFamily="18" charset="0"/>
              </a:rPr>
              <a:t>Conduct real-world deployment trials for performance evaluation in live environments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8D9993-3124-424C-94EF-2AD2E5A50D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0840" y="1533726"/>
            <a:ext cx="4133850" cy="54864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4C4DBCC5-D59B-4017-AB94-182597A31FA9}"/>
              </a:ext>
            </a:extLst>
          </p:cNvPr>
          <p:cNvSpPr txBox="1">
            <a:spLocks/>
          </p:cNvSpPr>
          <p:nvPr/>
        </p:nvSpPr>
        <p:spPr>
          <a:xfrm>
            <a:off x="1777478" y="912657"/>
            <a:ext cx="8229600" cy="634779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solidFill>
                  <a:schemeClr val="bg1"/>
                </a:solidFill>
                <a:latin typeface="Lucida Sans Typewriter" panose="020B0509030504030204" pitchFamily="49" charset="0"/>
              </a:rPr>
              <a:t>References</a:t>
            </a: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038EEC33-8E54-4556-B3D9-7851EE859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1753" y="1824872"/>
            <a:ext cx="12339320" cy="2116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Krizhevsky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 et al. (2012) –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ImageNet with CNNs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aramond" panose="02020404030301010803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Simonyan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 &amp; Zisserman (2014) –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VGG Networks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aramond" panose="02020404030301010803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He et al. (2016) – 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ResNet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: Deep Residual Learning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aramond" panose="02020404030301010803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Kang &amp; Lee (2020) –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CNN-based Surveillance Detection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aramond" panose="02020404030301010803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LeCun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 et al. (2015) –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Overview of Deep Learning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aramond" panose="020204040303010108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F1B303-BA1E-4742-A614-93C82D7AC2B5}"/>
              </a:ext>
            </a:extLst>
          </p:cNvPr>
          <p:cNvSpPr txBox="1"/>
          <p:nvPr/>
        </p:nvSpPr>
        <p:spPr>
          <a:xfrm flipH="1">
            <a:off x="3876394" y="2282753"/>
            <a:ext cx="75035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>
                <a:solidFill>
                  <a:schemeClr val="bg1"/>
                </a:solidFill>
                <a:latin typeface="Bradley Hand ITC" panose="03070402050302030203" pitchFamily="66" charset="0"/>
              </a:rPr>
              <a:t>THANK YOU✨</a:t>
            </a:r>
          </a:p>
        </p:txBody>
      </p:sp>
    </p:spTree>
    <p:extLst>
      <p:ext uri="{BB962C8B-B14F-4D97-AF65-F5344CB8AC3E}">
        <p14:creationId xmlns:p14="http://schemas.microsoft.com/office/powerpoint/2010/main" val="241288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276 0.00347 L 0.94674 0.0034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82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-0.25 -1.11111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500"/>
                            </p:stCondLst>
                            <p:childTnLst>
                              <p:par>
                                <p:cTn id="1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000"/>
                            </p:stCondLst>
                            <p:childTnLst>
                              <p:par>
                                <p:cTn id="1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723E31-2ED2-4776-931E-4A116C5A7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114" y="657895"/>
            <a:ext cx="9236599" cy="6192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CCF691C-C1C9-4758-80BA-1BCD1066BA90}"/>
              </a:ext>
            </a:extLst>
          </p:cNvPr>
          <p:cNvSpPr txBox="1">
            <a:spLocks/>
          </p:cNvSpPr>
          <p:nvPr/>
        </p:nvSpPr>
        <p:spPr>
          <a:xfrm>
            <a:off x="3047964" y="901137"/>
            <a:ext cx="8229600" cy="60526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solidFill>
                  <a:schemeClr val="bg1"/>
                </a:solidFill>
                <a:latin typeface="Lucida Sans Typewriter" panose="020B0509030504030204" pitchFamily="49" charset="0"/>
              </a:rPr>
              <a:t>Literature Survey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D49A8BE-E272-41F5-BC0A-0A8C303B7D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113" y="1687437"/>
            <a:ext cx="8229600" cy="294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Traditional surveillance depends on manual human monitoring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Relies on basic motion detection and object tracking methods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Suffers from high false alarms and poor adaptability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Lacks ability to learn and detect new activity patterns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Deep learning, especially CNNs, transformed surveillance systems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CNNs automatically extract features from video data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CNNs enable real-time activity recognition and anomaly detection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77BBB8-0962-43F6-821A-436F0E4F7FA9}"/>
              </a:ext>
            </a:extLst>
          </p:cNvPr>
          <p:cNvSpPr txBox="1"/>
          <p:nvPr/>
        </p:nvSpPr>
        <p:spPr>
          <a:xfrm>
            <a:off x="3538113" y="2096843"/>
            <a:ext cx="6549229" cy="2130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Key CNN architectures used:</a:t>
            </a:r>
          </a:p>
          <a:p>
            <a:pPr lvl="1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AlexNet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 – pioneered deep CNNs</a:t>
            </a:r>
          </a:p>
          <a:p>
            <a:pPr lvl="1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VGGNet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 – deeper layers for better feature precision</a:t>
            </a:r>
          </a:p>
          <a:p>
            <a:pPr lvl="1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ResNet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 – supports very deep networks without performance loss</a:t>
            </a:r>
          </a:p>
          <a:p>
            <a:pPr>
              <a:lnSpc>
                <a:spcPct val="150000"/>
              </a:lnSpc>
            </a:pPr>
            <a:endParaRPr lang="en-IN" dirty="0">
              <a:latin typeface="Garamond" panose="020204040303010108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D68A79-6202-429C-91B3-75104F90B0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9495" y="1255645"/>
            <a:ext cx="413385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3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0.0044 L 0.71446 0.00417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716" y="417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0.00139 L -0.19011 -0.00046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0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659E8E5-EA80-411D-A496-91E34834A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54" y="665546"/>
            <a:ext cx="9236599" cy="6192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6929A47-C260-495B-A8E8-8995848C2520}"/>
              </a:ext>
            </a:extLst>
          </p:cNvPr>
          <p:cNvSpPr txBox="1">
            <a:spLocks/>
          </p:cNvSpPr>
          <p:nvPr/>
        </p:nvSpPr>
        <p:spPr>
          <a:xfrm>
            <a:off x="898953" y="803205"/>
            <a:ext cx="8229600" cy="60526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solidFill>
                  <a:schemeClr val="bg1"/>
                </a:solidFill>
                <a:latin typeface="Garamond" panose="02020404030301010803" pitchFamily="18" charset="0"/>
              </a:rPr>
              <a:t>EXISTING SYSTEM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B21B14E-0984-42F5-9B0B-45E3931EA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88" y="1743481"/>
            <a:ext cx="12570107" cy="2534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Relies on manual observation and traditional computer vision techniques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Human operators monitor multiple camera feeds, leading to fatigue and oversight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Uses basic algorithms like motion detection and object tracking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Depends on predefined rules, making it inflexible for new or unexpected behaviors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Struggles with lighting changes, camera angles, and cluttered backgrounds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Results in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high false positives and false negatives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aramond" panose="020204040303010108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0E509-3C20-4177-9834-5C4423683258}"/>
              </a:ext>
            </a:extLst>
          </p:cNvPr>
          <p:cNvSpPr txBox="1"/>
          <p:nvPr/>
        </p:nvSpPr>
        <p:spPr>
          <a:xfrm>
            <a:off x="468388" y="1738721"/>
            <a:ext cx="28519056" cy="2961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/>
              <a:t>⚠️ </a:t>
            </a:r>
            <a:r>
              <a:rPr lang="en-IN" b="1" dirty="0">
                <a:solidFill>
                  <a:schemeClr val="bg1"/>
                </a:solidFill>
                <a:latin typeface="Garamond" panose="02020404030301010803" pitchFamily="18" charset="0"/>
              </a:rPr>
              <a:t>Drawbacks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bg1"/>
                </a:solidFill>
                <a:latin typeface="Garamond" panose="02020404030301010803" pitchFamily="18" charset="0"/>
              </a:rPr>
              <a:t>High complexity and resource usage</a:t>
            </a:r>
            <a:r>
              <a:rPr lang="en-IN" dirty="0">
                <a:solidFill>
                  <a:schemeClr val="bg1"/>
                </a:solidFill>
                <a:latin typeface="Garamond" panose="02020404030301010803" pitchFamily="18" charset="0"/>
              </a:rPr>
              <a:t>:</a:t>
            </a:r>
            <a:br>
              <a:rPr lang="en-IN" dirty="0">
                <a:solidFill>
                  <a:schemeClr val="bg1"/>
                </a:solidFill>
                <a:latin typeface="Garamond" panose="02020404030301010803" pitchFamily="18" charset="0"/>
              </a:rPr>
            </a:br>
            <a:r>
              <a:rPr lang="en-IN" dirty="0">
                <a:solidFill>
                  <a:schemeClr val="bg1"/>
                </a:solidFill>
                <a:latin typeface="Garamond" panose="02020404030301010803" pitchFamily="18" charset="0"/>
              </a:rPr>
              <a:t>CNNs need powerful hardware, limiting their use on edge devices or low-resource setups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bg1"/>
                </a:solidFill>
                <a:latin typeface="Garamond" panose="02020404030301010803" pitchFamily="18" charset="0"/>
              </a:rPr>
              <a:t>Training data challenges</a:t>
            </a:r>
            <a:r>
              <a:rPr lang="en-IN" dirty="0">
                <a:solidFill>
                  <a:schemeClr val="bg1"/>
                </a:solidFill>
                <a:latin typeface="Garamond" panose="02020404030301010803" pitchFamily="18" charset="0"/>
              </a:rPr>
              <a:t>:</a:t>
            </a:r>
            <a:br>
              <a:rPr lang="en-IN" dirty="0">
                <a:solidFill>
                  <a:schemeClr val="bg1"/>
                </a:solidFill>
                <a:latin typeface="Garamond" panose="02020404030301010803" pitchFamily="18" charset="0"/>
              </a:rPr>
            </a:br>
            <a:r>
              <a:rPr lang="en-IN" dirty="0">
                <a:solidFill>
                  <a:schemeClr val="bg1"/>
                </a:solidFill>
                <a:latin typeface="Garamond" panose="02020404030301010803" pitchFamily="18" charset="0"/>
              </a:rPr>
              <a:t>CNNs require large, well-</a:t>
            </a:r>
            <a:r>
              <a:rPr lang="en-IN" dirty="0" err="1">
                <a:solidFill>
                  <a:schemeClr val="bg1"/>
                </a:solidFill>
                <a:latin typeface="Garamond" panose="02020404030301010803" pitchFamily="18" charset="0"/>
              </a:rPr>
              <a:t>labeled</a:t>
            </a:r>
            <a:r>
              <a:rPr lang="en-IN" dirty="0">
                <a:solidFill>
                  <a:schemeClr val="bg1"/>
                </a:solidFill>
                <a:latin typeface="Garamond" panose="02020404030301010803" pitchFamily="18" charset="0"/>
              </a:rPr>
              <a:t> datasets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bg1"/>
                </a:solidFill>
                <a:latin typeface="Garamond" panose="02020404030301010803" pitchFamily="18" charset="0"/>
              </a:rPr>
              <a:t>Gathering and annotating diverse suspicious activity data is time-consuming and difficult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4D3F11-1EFC-4602-AC7A-21F0E788D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863" y="1255645"/>
            <a:ext cx="4261186" cy="556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08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 uiExpand="1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659E8E5-EA80-411D-A496-91E34834A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54" y="665546"/>
            <a:ext cx="9236599" cy="6192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4D3F11-1EFC-4602-AC7A-21F0E788D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863" y="1255645"/>
            <a:ext cx="4261186" cy="556139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7A12F36-CC36-4023-A36E-0D1388856E40}"/>
              </a:ext>
            </a:extLst>
          </p:cNvPr>
          <p:cNvSpPr txBox="1">
            <a:spLocks/>
          </p:cNvSpPr>
          <p:nvPr/>
        </p:nvSpPr>
        <p:spPr>
          <a:xfrm>
            <a:off x="746553" y="711200"/>
            <a:ext cx="8229600" cy="62264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solidFill>
                  <a:schemeClr val="bg1"/>
                </a:solidFill>
                <a:latin typeface="Garamond" panose="02020404030301010803" pitchFamily="18" charset="0"/>
              </a:rPr>
              <a:t>PROPOSED SYSTEM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DAECC4-7E18-4496-B02B-14DD6C264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" y="1276119"/>
            <a:ext cx="12332310" cy="3792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Uses CNNs for automated, real-time suspicious activity detection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Eliminates need for manual monitoring and basic rule-based methods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Detects behaviors like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unauthorized access, loitering, and aggression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aramond" panose="02020404030301010803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Trained on a rich dataset with both normal and suspicious activities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CNNs extract features from video frames to recognize complex behavior patterns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Adapts to challenging environments using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advanced preprocessing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aramond" panose="02020404030301010803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Handles lighting variations and different camera angles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Reduces false positives and false negatives significantly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Scalable and updatable with new data to tackle evolving threats</a:t>
            </a:r>
          </a:p>
        </p:txBody>
      </p:sp>
    </p:spTree>
    <p:extLst>
      <p:ext uri="{BB962C8B-B14F-4D97-AF65-F5344CB8AC3E}">
        <p14:creationId xmlns:p14="http://schemas.microsoft.com/office/powerpoint/2010/main" val="352233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7037E-7 L 0.1888 0.0011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40" y="46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07407E-6 L -0.73959 -0.00324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79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6F71AA3-ADBE-4182-954E-0BFA288E1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094" y="665546"/>
            <a:ext cx="9236599" cy="6192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CCF691C-C1C9-4758-80BA-1BCD1066BA90}"/>
              </a:ext>
            </a:extLst>
          </p:cNvPr>
          <p:cNvSpPr txBox="1">
            <a:spLocks/>
          </p:cNvSpPr>
          <p:nvPr/>
        </p:nvSpPr>
        <p:spPr>
          <a:xfrm>
            <a:off x="2956524" y="843280"/>
            <a:ext cx="8229600" cy="590086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solidFill>
                  <a:schemeClr val="bg1"/>
                </a:solidFill>
                <a:latin typeface="Garamond" panose="02020404030301010803" pitchFamily="18" charset="0"/>
              </a:rPr>
              <a:t>🌟 </a:t>
            </a:r>
            <a:r>
              <a:rPr lang="en-IN" sz="2400" b="1" dirty="0">
                <a:solidFill>
                  <a:schemeClr val="bg1"/>
                </a:solidFill>
                <a:latin typeface="Lucida Sans Typewriter" panose="020B0509030504030204" pitchFamily="49" charset="0"/>
              </a:rPr>
              <a:t>ADVANTAGES OF PROPOSED SYSTEM 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3B341B0-3C76-4BFA-A85E-B37926FD4A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6524" y="1740375"/>
            <a:ext cx="8664706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Improved Accuracy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Accurately detects a wide range of suspicious activities by learning complex patterns from video data.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Efficient Use of Resources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Optimized CNN architecture ensures faster processing with reduced computational load.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Generalization to New Activities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Capable of recognizing unfamiliar or evolving suspicious behaviors due to deep learning-based adaptability.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05691F-97FD-4CC3-ACE7-16E7E250D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2217" y="1367404"/>
            <a:ext cx="4261186" cy="556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5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6F71AA3-ADBE-4182-954E-0BFA288E1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094" y="665546"/>
            <a:ext cx="9236599" cy="6192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05691F-97FD-4CC3-ACE7-16E7E250D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2217" y="1367404"/>
            <a:ext cx="4261186" cy="556139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E042634-CC1A-49FD-866D-F6541D33ECFE}"/>
              </a:ext>
            </a:extLst>
          </p:cNvPr>
          <p:cNvSpPr txBox="1">
            <a:spLocks/>
          </p:cNvSpPr>
          <p:nvPr/>
        </p:nvSpPr>
        <p:spPr>
          <a:xfrm>
            <a:off x="3247973" y="748930"/>
            <a:ext cx="8229600" cy="59219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solidFill>
                  <a:schemeClr val="bg1"/>
                </a:solidFill>
                <a:latin typeface="Lucida Sans Typewriter" panose="020B0509030504030204" pitchFamily="49" charset="0"/>
              </a:rPr>
              <a:t>System Requirements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EA6DB8-B816-4833-A4D8-00C3EA3E97C9}"/>
              </a:ext>
            </a:extLst>
          </p:cNvPr>
          <p:cNvSpPr txBox="1"/>
          <p:nvPr/>
        </p:nvSpPr>
        <p:spPr>
          <a:xfrm>
            <a:off x="3633306" y="1783820"/>
            <a:ext cx="588661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"/>
              <a:tabLst>
                <a:tab pos="457200" algn="l"/>
              </a:tabLst>
            </a:pPr>
            <a:r>
              <a:rPr lang="en-US" sz="1800" b="1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Operating system 	:   </a:t>
            </a:r>
            <a:r>
              <a:rPr lang="en-US" sz="18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Windows 7 Ultimate.</a:t>
            </a:r>
            <a:endParaRPr lang="en-IN" sz="1800" dirty="0">
              <a:solidFill>
                <a:schemeClr val="bg1"/>
              </a:solidFill>
              <a:effectLst/>
              <a:latin typeface="Garamond" panose="020204040303010108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"/>
              <a:tabLst>
                <a:tab pos="457200" algn="l"/>
              </a:tabLst>
            </a:pPr>
            <a:r>
              <a:rPr lang="en-US" sz="1800" b="1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Coding Language		:   </a:t>
            </a:r>
            <a:r>
              <a:rPr lang="en-US" sz="18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Python.</a:t>
            </a:r>
            <a:endParaRPr lang="en-IN" sz="1800" dirty="0">
              <a:solidFill>
                <a:schemeClr val="bg1"/>
              </a:solidFill>
              <a:effectLst/>
              <a:latin typeface="Garamond" panose="020204040303010108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"/>
              <a:tabLst>
                <a:tab pos="457200" algn="l"/>
              </a:tabLst>
            </a:pPr>
            <a:r>
              <a:rPr lang="en-US" sz="1800" b="1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Front-End			:   </a:t>
            </a:r>
            <a:r>
              <a:rPr lang="en-US" sz="18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Python.</a:t>
            </a:r>
            <a:endParaRPr lang="en-IN" sz="1800" dirty="0">
              <a:solidFill>
                <a:schemeClr val="bg1"/>
              </a:solidFill>
              <a:effectLst/>
              <a:latin typeface="Garamond" panose="020204040303010108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"/>
              <a:tabLst>
                <a:tab pos="457200" algn="l"/>
              </a:tabLst>
            </a:pPr>
            <a:r>
              <a:rPr lang="en-US" sz="1800" b="1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Back-End			:   </a:t>
            </a:r>
            <a:r>
              <a:rPr lang="en-US" sz="18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Django-ORM</a:t>
            </a:r>
            <a:endParaRPr lang="en-IN" sz="1800" dirty="0">
              <a:solidFill>
                <a:schemeClr val="bg1"/>
              </a:solidFill>
              <a:effectLst/>
              <a:latin typeface="Garamond" panose="020204040303010108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"/>
              <a:tabLst>
                <a:tab pos="457200" algn="l"/>
              </a:tabLst>
            </a:pPr>
            <a:r>
              <a:rPr lang="en-US" sz="1800" b="1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Designing			:</a:t>
            </a:r>
            <a:r>
              <a:rPr lang="en-US" sz="18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Html, </a:t>
            </a:r>
            <a:r>
              <a:rPr lang="en-US" sz="1800" dirty="0" err="1">
                <a:solidFill>
                  <a:schemeClr val="bg1"/>
                </a:solidFill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18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18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800" dirty="0">
              <a:solidFill>
                <a:schemeClr val="bg1"/>
              </a:solidFill>
              <a:effectLst/>
              <a:latin typeface="Garamond" panose="020204040303010108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"/>
              <a:tabLst>
                <a:tab pos="457200" algn="l"/>
              </a:tabLst>
            </a:pPr>
            <a:r>
              <a:rPr lang="en-US" sz="1800" b="1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Base			:   </a:t>
            </a:r>
            <a:r>
              <a:rPr lang="en-US" sz="18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MySQL (WAMP Server).</a:t>
            </a:r>
            <a:endParaRPr lang="en-IN" sz="1800" dirty="0">
              <a:solidFill>
                <a:schemeClr val="bg1"/>
              </a:solidFill>
              <a:effectLst/>
              <a:latin typeface="Garamond" panose="020204040303010108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B449B7A-89DC-4F35-A25B-E9428CA08873}"/>
              </a:ext>
            </a:extLst>
          </p:cNvPr>
          <p:cNvSpPr txBox="1">
            <a:spLocks/>
          </p:cNvSpPr>
          <p:nvPr/>
        </p:nvSpPr>
        <p:spPr>
          <a:xfrm>
            <a:off x="3095573" y="1196710"/>
            <a:ext cx="8229600" cy="59219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b="1" dirty="0">
                <a:solidFill>
                  <a:schemeClr val="bg1"/>
                </a:solidFill>
                <a:latin typeface="Lucida Sans Typewriter" panose="020B0509030504030204" pitchFamily="49" charset="0"/>
              </a:rPr>
              <a:t>Software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0B87116-25F1-4E84-A88C-C460EC481375}"/>
              </a:ext>
            </a:extLst>
          </p:cNvPr>
          <p:cNvSpPr txBox="1">
            <a:spLocks/>
          </p:cNvSpPr>
          <p:nvPr/>
        </p:nvSpPr>
        <p:spPr>
          <a:xfrm>
            <a:off x="3095573" y="1182261"/>
            <a:ext cx="8229600" cy="623161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b="1" dirty="0">
                <a:solidFill>
                  <a:schemeClr val="bg1"/>
                </a:solidFill>
                <a:latin typeface="Lucida Sans Typewriter" panose="020B0509030504030204" pitchFamily="49" charset="0"/>
              </a:rPr>
              <a:t>Hardware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46039C44-CFD0-460D-89F9-580AD9D9B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1890" y="1898490"/>
            <a:ext cx="12189899" cy="2749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Pentium IV Processor</a:t>
            </a:r>
          </a:p>
          <a:p>
            <a:pPr marL="285750" marR="0" lvl="0" indent="-28575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4 GB RAM (min)</a:t>
            </a:r>
          </a:p>
          <a:p>
            <a:pPr marL="285750" marR="0" lvl="0" indent="-28575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20 GB HDD</a:t>
            </a:r>
          </a:p>
          <a:p>
            <a:pPr marL="285750" marR="0" lvl="0" indent="-28575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Standard Keyboard, Mouse, SVGA Monitor</a:t>
            </a:r>
          </a:p>
        </p:txBody>
      </p:sp>
    </p:spTree>
    <p:extLst>
      <p:ext uri="{BB962C8B-B14F-4D97-AF65-F5344CB8AC3E}">
        <p14:creationId xmlns:p14="http://schemas.microsoft.com/office/powerpoint/2010/main" val="86902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6F71AA3-ADBE-4182-954E-0BFA288E1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094" y="665546"/>
            <a:ext cx="9236599" cy="6192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05691F-97FD-4CC3-ACE7-16E7E250D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2217" y="1367404"/>
            <a:ext cx="4261186" cy="556139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D59DBEF-0EFC-457D-B4E4-1B514DDE9B57}"/>
              </a:ext>
            </a:extLst>
          </p:cNvPr>
          <p:cNvSpPr txBox="1">
            <a:spLocks/>
          </p:cNvSpPr>
          <p:nvPr/>
        </p:nvSpPr>
        <p:spPr>
          <a:xfrm>
            <a:off x="3247973" y="624243"/>
            <a:ext cx="8229600" cy="62267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solidFill>
                  <a:schemeClr val="bg1"/>
                </a:solidFill>
                <a:latin typeface="Lucida Sans Typewriter" panose="020B0509030504030204" pitchFamily="49" charset="0"/>
              </a:rPr>
              <a:t>System Design – System Architecture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A7B7B3-BAF6-4D2C-9D3A-0E0C40491299}"/>
              </a:ext>
            </a:extLst>
          </p:cNvPr>
          <p:cNvSpPr txBox="1"/>
          <p:nvPr/>
        </p:nvSpPr>
        <p:spPr>
          <a:xfrm>
            <a:off x="3100194" y="1320715"/>
            <a:ext cx="7723034" cy="379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bg1"/>
                </a:solidFill>
                <a:latin typeface="Garamond" panose="02020404030301010803" pitchFamily="18" charset="0"/>
              </a:rPr>
              <a:t>Video Input</a:t>
            </a:r>
            <a:r>
              <a:rPr lang="en-IN" dirty="0">
                <a:solidFill>
                  <a:schemeClr val="bg1"/>
                </a:solidFill>
                <a:latin typeface="Garamond" panose="02020404030301010803" pitchFamily="18" charset="0"/>
              </a:rPr>
              <a:t>: Surveillance videos uploaded for analysis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bg1"/>
                </a:solidFill>
                <a:latin typeface="Garamond" panose="02020404030301010803" pitchFamily="18" charset="0"/>
              </a:rPr>
              <a:t>Pre-processing</a:t>
            </a:r>
            <a:r>
              <a:rPr lang="en-IN" dirty="0">
                <a:solidFill>
                  <a:schemeClr val="bg1"/>
                </a:solidFill>
                <a:latin typeface="Garamond" panose="02020404030301010803" pitchFamily="18" charset="0"/>
              </a:rPr>
              <a:t>: Frames extracted, resized, and normalized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bg1"/>
                </a:solidFill>
                <a:latin typeface="Garamond" panose="02020404030301010803" pitchFamily="18" charset="0"/>
              </a:rPr>
              <a:t>Feature Extraction</a:t>
            </a:r>
            <a:r>
              <a:rPr lang="en-IN" dirty="0">
                <a:solidFill>
                  <a:schemeClr val="bg1"/>
                </a:solidFill>
                <a:latin typeface="Garamond" panose="02020404030301010803" pitchFamily="18" charset="0"/>
              </a:rPr>
              <a:t>: CNN extracts key visual patterns from each frame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bg1"/>
                </a:solidFill>
                <a:latin typeface="Garamond" panose="02020404030301010803" pitchFamily="18" charset="0"/>
              </a:rPr>
              <a:t>Activity Classification</a:t>
            </a:r>
            <a:r>
              <a:rPr lang="en-IN" dirty="0">
                <a:solidFill>
                  <a:schemeClr val="bg1"/>
                </a:solidFill>
                <a:latin typeface="Garamond" panose="02020404030301010803" pitchFamily="18" charset="0"/>
              </a:rPr>
              <a:t>: Trained model classifies activities as normal or suspicious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bg1"/>
                </a:solidFill>
                <a:latin typeface="Garamond" panose="02020404030301010803" pitchFamily="18" charset="0"/>
              </a:rPr>
              <a:t>Alert Generation</a:t>
            </a:r>
            <a:r>
              <a:rPr lang="en-IN" dirty="0">
                <a:solidFill>
                  <a:schemeClr val="bg1"/>
                </a:solidFill>
                <a:latin typeface="Garamond" panose="02020404030301010803" pitchFamily="18" charset="0"/>
              </a:rPr>
              <a:t>: Alerts triggered for suspicious activity (e.g., fire, fight, theft)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  <a:latin typeface="Garamond" panose="02020404030301010803" pitchFamily="18" charset="0"/>
              </a:rPr>
              <a:t>Supports real-time, high-accuracy detection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  <a:latin typeface="Garamond" panose="02020404030301010803" pitchFamily="18" charset="0"/>
              </a:rPr>
              <a:t>Handles diverse environments and video quality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EB3FEC7-4E5C-44D5-94C1-4ACF735D79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7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"/>
          <a:stretch/>
        </p:blipFill>
        <p:spPr>
          <a:xfrm>
            <a:off x="3638069" y="877480"/>
            <a:ext cx="6770255" cy="4226701"/>
          </a:xfrm>
          <a:prstGeom prst="rect">
            <a:avLst/>
          </a:prstGeom>
          <a:blipFill>
            <a:blip r:embed="rId6">
              <a:alphaModFix amt="77000"/>
            </a:blip>
            <a:tile tx="0" ty="0" sx="100000" sy="100000" flip="none" algn="tl"/>
          </a:blip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406400"/>
          </a:effectLst>
        </p:spPr>
      </p:pic>
    </p:spTree>
    <p:extLst>
      <p:ext uri="{BB962C8B-B14F-4D97-AF65-F5344CB8AC3E}">
        <p14:creationId xmlns:p14="http://schemas.microsoft.com/office/powerpoint/2010/main" val="6134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723E31-2ED2-4776-931E-4A116C5A7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114" y="657895"/>
            <a:ext cx="9236599" cy="6192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D68A79-6202-429C-91B3-75104F90B0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9495" y="1255645"/>
            <a:ext cx="4133850" cy="54864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F571002-974E-4E38-8C3E-CBBF9EB6534B}"/>
              </a:ext>
            </a:extLst>
          </p:cNvPr>
          <p:cNvSpPr txBox="1">
            <a:spLocks/>
          </p:cNvSpPr>
          <p:nvPr/>
        </p:nvSpPr>
        <p:spPr>
          <a:xfrm>
            <a:off x="3164846" y="691345"/>
            <a:ext cx="8229600" cy="60526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solidFill>
                  <a:schemeClr val="bg1"/>
                </a:solidFill>
                <a:latin typeface="Lucida Sans Typewriter" panose="020B0509030504030204" pitchFamily="49" charset="0"/>
              </a:rPr>
              <a:t> System Design – UML Diagrams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1C4896-E1A8-4544-9BEB-DDCC29F040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04"/>
          <a:stretch/>
        </p:blipFill>
        <p:spPr>
          <a:xfrm>
            <a:off x="3145782" y="1486647"/>
            <a:ext cx="3583498" cy="3443982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softEdge rad="112500"/>
          </a:effec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85B0C9-F4F9-489C-AD4E-E5309BF185F3}"/>
              </a:ext>
            </a:extLst>
          </p:cNvPr>
          <p:cNvCxnSpPr/>
          <p:nvPr/>
        </p:nvCxnSpPr>
        <p:spPr>
          <a:xfrm>
            <a:off x="7287490" y="1395758"/>
            <a:ext cx="0" cy="365721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EDA0C9E-3FE6-4293-98FD-54D254F8E4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45"/>
          <a:stretch/>
        </p:blipFill>
        <p:spPr>
          <a:xfrm>
            <a:off x="7730008" y="1502863"/>
            <a:ext cx="3583498" cy="3319203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4943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0.0044 L 0.71446 0.00417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716" y="417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0.00139 L -0.19011 -0.0004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0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/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547</TotalTime>
  <Words>1199</Words>
  <Application>Microsoft Office PowerPoint</Application>
  <PresentationFormat>Widescreen</PresentationFormat>
  <Paragraphs>163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Bahnschrift Condensed</vt:lpstr>
      <vt:lpstr>Bradley Hand ITC</vt:lpstr>
      <vt:lpstr>Cambria</vt:lpstr>
      <vt:lpstr>Garamond</vt:lpstr>
      <vt:lpstr>Lucida Sans Typewriter</vt:lpstr>
      <vt:lpstr>Rockwell</vt:lpstr>
      <vt:lpstr>Times New Roman</vt:lpstr>
      <vt:lpstr>Wingdings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shaik yaseen</dc:creator>
  <cp:lastModifiedBy>shaik yaseen</cp:lastModifiedBy>
  <cp:revision>58</cp:revision>
  <dcterms:created xsi:type="dcterms:W3CDTF">2025-04-13T05:45:25Z</dcterms:created>
  <dcterms:modified xsi:type="dcterms:W3CDTF">2025-05-27T06:34:49Z</dcterms:modified>
</cp:coreProperties>
</file>